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0" r:id="rId4"/>
    <p:sldId id="265" r:id="rId5"/>
    <p:sldId id="269" r:id="rId6"/>
    <p:sldId id="271" r:id="rId7"/>
    <p:sldId id="261" r:id="rId8"/>
    <p:sldId id="262" r:id="rId9"/>
    <p:sldId id="263" r:id="rId10"/>
    <p:sldId id="267" r:id="rId11"/>
    <p:sldId id="264" r:id="rId12"/>
    <p:sldId id="266" r:id="rId13"/>
    <p:sldId id="270" r:id="rId14"/>
    <p:sldId id="272" r:id="rId15"/>
    <p:sldId id="268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10" y="-3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10686.4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9805.4</c:v>
                </c:pt>
              </c:numCache>
            </c:numRef>
          </c:val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9735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597824"/>
        <c:axId val="43599360"/>
      </c:barChart>
      <c:catAx>
        <c:axId val="43597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3599360"/>
        <c:crosses val="autoZero"/>
        <c:auto val="1"/>
        <c:lblAlgn val="ctr"/>
        <c:lblOffset val="100"/>
        <c:noMultiLvlLbl val="0"/>
      </c:catAx>
      <c:valAx>
        <c:axId val="43599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597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578171112505249E-2"/>
          <c:y val="3.7787611739412676E-2"/>
          <c:w val="0.65873399573963398"/>
          <c:h val="0.879719706038246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НДФЛ,доходы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1">
                  <c:v>1017.7</c:v>
                </c:pt>
                <c:pt idx="2">
                  <c:v>1017.7</c:v>
                </c:pt>
                <c:pt idx="3">
                  <c:v>1017.7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физ. Лиц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1">
                  <c:v>144</c:v>
                </c:pt>
                <c:pt idx="2">
                  <c:v>144</c:v>
                </c:pt>
                <c:pt idx="3">
                  <c:v>144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1">
                  <c:v>3008.1</c:v>
                </c:pt>
                <c:pt idx="2">
                  <c:v>3008.1</c:v>
                </c:pt>
                <c:pt idx="3">
                  <c:v>3008.1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1">
                  <c:v>3507.8</c:v>
                </c:pt>
                <c:pt idx="2">
                  <c:v>3507.8</c:v>
                </c:pt>
                <c:pt idx="3">
                  <c:v>3507.8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</c:strCache>
            </c:strRef>
          </c:cat>
          <c:val>
            <c:numRef>
              <c:f>Лист1!$F$2:$F$5</c:f>
              <c:numCache>
                <c:formatCode>0.0</c:formatCode>
                <c:ptCount val="4"/>
                <c:pt idx="1">
                  <c:v>7.4</c:v>
                </c:pt>
                <c:pt idx="2">
                  <c:v>7.7</c:v>
                </c:pt>
                <c:pt idx="3">
                  <c:v>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импользования имущества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</c:strCache>
            </c:strRef>
          </c:cat>
          <c:val>
            <c:numRef>
              <c:f>Лист1!$G$2:$G$5</c:f>
              <c:numCache>
                <c:formatCode>0.0</c:formatCode>
                <c:ptCount val="4"/>
                <c:pt idx="1">
                  <c:v>840.5</c:v>
                </c:pt>
                <c:pt idx="2">
                  <c:v>840.5</c:v>
                </c:pt>
                <c:pt idx="3">
                  <c:v>840.5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Штрафы, санкции, возмещения ущерба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</c:strCache>
            </c:strRef>
          </c:cat>
          <c:val>
            <c:numRef>
              <c:f>Лист1!$H$2:$H$5</c:f>
              <c:numCache>
                <c:formatCode>0.0</c:formatCode>
                <c:ptCount val="4"/>
                <c:pt idx="1">
                  <c:v>12.7</c:v>
                </c:pt>
                <c:pt idx="2">
                  <c:v>13.2</c:v>
                </c:pt>
                <c:pt idx="3">
                  <c:v>13.7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4669568"/>
        <c:axId val="44675456"/>
        <c:axId val="0"/>
      </c:bar3DChart>
      <c:catAx>
        <c:axId val="44669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4675456"/>
        <c:crosses val="autoZero"/>
        <c:auto val="1"/>
        <c:lblAlgn val="ctr"/>
        <c:lblOffset val="100"/>
        <c:noMultiLvlLbl val="0"/>
      </c:catAx>
      <c:valAx>
        <c:axId val="44675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66956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5062100590686265"/>
          <c:y val="2.3340025787163602E-2"/>
          <c:w val="0.24868313728569891"/>
          <c:h val="0.97665984917944104"/>
        </c:manualLayout>
      </c:layout>
      <c:overlay val="0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2023 г.</c:v>
                </c:pt>
                <c:pt idx="2">
                  <c:v>2024 г.</c:v>
                </c:pt>
                <c:pt idx="3">
                  <c:v>2025г.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2023 г.</c:v>
                </c:pt>
                <c:pt idx="2">
                  <c:v>2024 г.</c:v>
                </c:pt>
                <c:pt idx="3">
                  <c:v>2025г.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10686.4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2023 г.</c:v>
                </c:pt>
                <c:pt idx="2">
                  <c:v>2024 г.</c:v>
                </c:pt>
                <c:pt idx="3">
                  <c:v>2025г.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9805.4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2023 г.</c:v>
                </c:pt>
                <c:pt idx="2">
                  <c:v>2024 г.</c:v>
                </c:pt>
                <c:pt idx="3">
                  <c:v>2025г.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9735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118592"/>
        <c:axId val="49120384"/>
      </c:barChart>
      <c:catAx>
        <c:axId val="49118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9120384"/>
        <c:crosses val="autoZero"/>
        <c:auto val="1"/>
        <c:lblAlgn val="ctr"/>
        <c:lblOffset val="100"/>
        <c:noMultiLvlLbl val="0"/>
      </c:catAx>
      <c:valAx>
        <c:axId val="49120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118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F2C57-D4E6-4585-AE20-A8A0F1C0241B}" type="datetimeFigureOut">
              <a:rPr lang="ru-RU" smtClean="0"/>
              <a:pPr/>
              <a:t>15.11.2022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01B-752D-4BE0-9DF8-2D3459FB12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42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148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7931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901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5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p13143@donpac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Хеда\Desktop\NHigCjuNMj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116632" y="1340768"/>
            <a:ext cx="11449272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Бюджет для граждан</a:t>
            </a:r>
            <a:endParaRPr lang="ru-RU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517232"/>
            <a:ext cx="9144000" cy="134076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Ленинского сельского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поселения Зимовниковского района на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2023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год и на плановый период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2024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и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2025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годов</a:t>
            </a:r>
          </a:p>
          <a:p>
            <a:endParaRPr lang="ru-RU" dirty="0"/>
          </a:p>
        </p:txBody>
      </p:sp>
      <p:sp>
        <p:nvSpPr>
          <p:cNvPr id="1026" name="AutoShape 2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260648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СТРУКТУРА НАЛОГОВЫХ И НЕНАЛОГОВЫХ ДОХОДОВ БЮДЖЕТА ЛЕНИНСКОГО СЕЛЬСКОГО ПОСЕЛЕНИЯ НА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2023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2025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ГОДЫ (тыс.руб.)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35942207"/>
              </p:ext>
            </p:extLst>
          </p:nvPr>
        </p:nvGraphicFramePr>
        <p:xfrm>
          <a:off x="0" y="1484784"/>
          <a:ext cx="896448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130594"/>
              </p:ext>
            </p:extLst>
          </p:nvPr>
        </p:nvGraphicFramePr>
        <p:xfrm>
          <a:off x="35497" y="1122680"/>
          <a:ext cx="8100392" cy="573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48"/>
                <a:gridCol w="1008112"/>
                <a:gridCol w="1008112"/>
                <a:gridCol w="1080120"/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2023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smtClean="0"/>
                        <a:t>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2024г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2025г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</a:tr>
              <a:tr h="24984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РАСХОДЫ, всего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10686,4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9805,4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9735,0</a:t>
                      </a:r>
                      <a:endParaRPr lang="ru-RU" sz="1800" b="1" dirty="0"/>
                    </a:p>
                  </a:txBody>
                  <a:tcPr/>
                </a:tc>
              </a:tr>
              <a:tr h="2307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том числе: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2860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Общегосударственные вопросы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6 510,5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6 160,7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6 405,1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оборона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109,7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113,5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3244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 и правоохранительная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экономика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Жилищно-коммунальное хозяйство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1 282,5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1 132,6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926,2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24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Охрана окружающей среды	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2544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Культура, кинематография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2 500,0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2 159,6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2 159,6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Обеспечение проведения</a:t>
                      </a:r>
                      <a:r>
                        <a:rPr lang="ru-RU" sz="1400" baseline="0" dirty="0" smtClean="0"/>
                        <a:t> выборов и референдумов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594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Социальная политика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83,7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85,0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6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 культура и спорт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</a:tr>
              <a:tr h="1538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Средства массовой информации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8113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Обслуживание государственного и муниципального долга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4958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Межбюджетные трансферты общего характера бюджетам бюджетной системы РФ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ОБЪЕМ РАСХОДОВ БЮДЖЕТА ЛЕНИНСКОГО СЕЛЬСКОГО ПОСЕЛЕНИЯ НА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2023-2025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ГОДЫ (тыс.рублей)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148744096"/>
              </p:ext>
            </p:extLst>
          </p:nvPr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59632" y="476672"/>
            <a:ext cx="74523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РАСХОДОВ БЮДЖЕТА ЛЕНИНСКОГО СЕЛЬСКОГО ПОСЕЛЕНИЯ НА </a:t>
            </a:r>
            <a:r>
              <a:rPr lang="ru-RU" sz="2200" dirty="0" smtClean="0"/>
              <a:t>2023-2025 </a:t>
            </a:r>
            <a:r>
              <a:rPr lang="ru-RU" sz="2200" dirty="0" smtClean="0"/>
              <a:t>ГОДЫ (ТЫС.РУБ.)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0992" y="260648"/>
            <a:ext cx="9073008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Ленинского сельского поселения и непрограммным направлениям деятельности на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2023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 и на плановый период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2024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2025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годов (Тыс.руб.)</a:t>
            </a:r>
            <a:endParaRPr lang="ru-RU" sz="22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795810"/>
              </p:ext>
            </p:extLst>
          </p:nvPr>
        </p:nvGraphicFramePr>
        <p:xfrm>
          <a:off x="395536" y="1663912"/>
          <a:ext cx="8496945" cy="4933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5084"/>
                <a:gridCol w="1049066"/>
                <a:gridCol w="979128"/>
                <a:gridCol w="943667"/>
              </a:tblGrid>
              <a:tr h="352425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2023</a:t>
                      </a:r>
                      <a:r>
                        <a:rPr lang="ru-RU" sz="1900" baseline="0" dirty="0" smtClean="0"/>
                        <a:t> </a:t>
                      </a:r>
                      <a:r>
                        <a:rPr lang="ru-RU" sz="1900" baseline="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2024 </a:t>
                      </a:r>
                      <a:r>
                        <a:rPr lang="ru-RU" sz="190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2025 </a:t>
                      </a:r>
                      <a:r>
                        <a:rPr lang="ru-RU" sz="190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</a:tr>
              <a:tr h="391216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ВСЕГО: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10 686,4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9 805,4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9 735,0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9287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качественными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жилищно-коммунальными услугами населения Ленинского сельского поселения»</a:t>
                      </a:r>
                    </a:p>
                    <a:p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1 282,5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1 132,6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926,2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248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"Защита населения и территории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 чрезвычайных , ситуаций, обеспечение пожарной безопасности людей на водных объектах"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85,0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956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"Развитие культуры"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2 500,0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2 159,6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2 159,6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«Охрана окружающей среды»</a:t>
                      </a:r>
                      <a:endParaRPr lang="ru-RU" sz="1900" b="1" i="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"Развитие физической культуры и массового спорта"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174068"/>
              </p:ext>
            </p:extLst>
          </p:nvPr>
        </p:nvGraphicFramePr>
        <p:xfrm>
          <a:off x="179512" y="1844824"/>
          <a:ext cx="8676456" cy="3837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1810"/>
                <a:gridCol w="1071229"/>
                <a:gridCol w="999814"/>
                <a:gridCol w="963603"/>
              </a:tblGrid>
              <a:tr h="375251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2023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2024 </a:t>
                      </a:r>
                      <a:r>
                        <a:rPr lang="ru-RU" sz="2000" dirty="0" smtClean="0"/>
                        <a:t>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2025 </a:t>
                      </a:r>
                      <a:r>
                        <a:rPr lang="ru-RU" sz="2000" dirty="0" smtClean="0"/>
                        <a:t>г.</a:t>
                      </a:r>
                      <a:endParaRPr lang="ru-RU" sz="2000" dirty="0"/>
                    </a:p>
                  </a:txBody>
                  <a:tcPr/>
                </a:tc>
              </a:tr>
              <a:tr h="395848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«Развитие муниципальной службы и информационное общество»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31,0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31,0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31,0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</a:t>
                      </a:r>
                      <a:r>
                        <a:rPr lang="ru-RU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общественного порядка </a:t>
                      </a:r>
                      <a:r>
                        <a:rPr lang="ru-RU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 противодействие преступности»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</a:p>
                    <a:p>
                      <a:pPr algn="just"/>
                      <a:endParaRPr lang="ru-RU" sz="14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Программа Ленинского сельского поселения «Экономическое развитие и инновационная экономика на 2019-2030 годы"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1,0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1,0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1,0</a:t>
                      </a:r>
                      <a:endParaRPr lang="ru-RU" sz="14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«Управление муниципальными</a:t>
                      </a:r>
                    </a:p>
                    <a:p>
                      <a:r>
                        <a:rPr lang="ru-RU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финансами и создание условий для эффективного управления муниципальными финансами»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6 255,2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5 923,2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5 926,3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"Управление муниципальным имуществом»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12,0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12,0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12,0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31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Непрограммные расходы</a:t>
                      </a:r>
                      <a:endParaRPr lang="ru-RU" sz="14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489,7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481,0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613,9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3568" y="0"/>
            <a:ext cx="846043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Ленинского сельского поселения и непрограммным направлениям деятельности, на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2023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 и на плановый период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2024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2025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годов(ТЫС.РУБ.) </a:t>
            </a:r>
            <a:r>
              <a:rPr lang="ru-RU" sz="22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(ПРОДОЛЖЕНИЕ)</a:t>
            </a:r>
            <a:endParaRPr lang="ru-RU" sz="2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иных межбюджетных трансфертов за счет средств субсидий областного бюджета для софинансирования расходных обязательств, по вопросам местного значения 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80597"/>
              </p:ext>
            </p:extLst>
          </p:nvPr>
        </p:nvGraphicFramePr>
        <p:xfrm>
          <a:off x="179512" y="1628800"/>
          <a:ext cx="8712966" cy="4862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168332"/>
                <a:gridCol w="1249698"/>
                <a:gridCol w="1249698"/>
                <a:gridCol w="1249698"/>
                <a:gridCol w="1249698"/>
                <a:gridCol w="1249698"/>
              </a:tblGrid>
              <a:tr h="4079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2023г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2024г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2025г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52266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44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На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повышение заработной платы работников муниципальных учреждений культуры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4826675"/>
            <a:ext cx="6912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Администрация Ленинского сельского поселения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Официальный сайт: 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http://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ленинскоепоселение.рф/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Телефон: 8 (86397) 3-19-48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Адрес: 347460, Ростовская область, Зимовниковский район, п. Зимовники, ул. Ленина, 89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E-mail: 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sp13143@</a:t>
            </a:r>
            <a:r>
              <a:rPr lang="en-US" b="1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donpac</a:t>
            </a:r>
            <a:r>
              <a:rPr lang="ru-RU" b="1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.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ru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Users\оля\YandexDisk\Скриншоты\2017-12-01_23-31-3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14422"/>
            <a:ext cx="9144001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548680"/>
            <a:ext cx="8568952" cy="299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Уважаемые жители Ленинского сельского поселения!</a:t>
            </a: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28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познакомит Вас с основными положениями проекта бюджета нашего поселения на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2023-2025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годы.</a:t>
            </a:r>
            <a:endParaRPr lang="ru-RU" alt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Ленинского сельского поселения. </a:t>
            </a:r>
          </a:p>
        </p:txBody>
      </p:sp>
      <p:pic>
        <p:nvPicPr>
          <p:cNvPr id="15362" name="Picture 2" descr="C:\Users\Хеда\Desktop\yrqebP1InH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77072"/>
            <a:ext cx="5400600" cy="256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692696"/>
            <a:ext cx="874846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 smtClean="0"/>
          </a:p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 для граждан – это упрощённая версия бюджетного документа, которая использует неформальный язык и доступные форматы, чтобы облегчить для граждан понимание бюджета, объяснить им планы и действия администрации муниципального образования во время бюджетного года и показать формы их возможного взаимодействия с администрацией по вопросам расходования общественных финансов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5728"/>
            <a:ext cx="8010847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Что такое «Бюджет для граждан»?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8097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 бюджета Ленинского сельского поселения Зимовниковского района 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2023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2024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2025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годов направлен на решение следующих ключевых задач: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7812360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эффективности бюджетной политики;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Соответствие финансовых возможностей Ленинского сельского поселения ключевым направлениям развития;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роли бюджетной политики для поддержки экономического роста;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прозрачности и открытости бюджетного процесса;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ü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980728"/>
            <a:ext cx="7992888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«БЮДЖЕТ» (от старонормандского bougette – кошелек,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  <a:endParaRPr lang="ru-RU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797152"/>
            <a:ext cx="3923928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ДОХОДЫ </a:t>
            </a:r>
            <a:r>
              <a:rPr lang="ru-RU" b="1" dirty="0" smtClean="0">
                <a:solidFill>
                  <a:srgbClr val="002060"/>
                </a:solidFill>
              </a:rPr>
              <a:t>– поступающие в бюджет денежные средства : налоги юридических и физических лиц, административные платежи и сборы, безвозмездные поступления)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797152"/>
            <a:ext cx="3779912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РАСХОДЫ </a:t>
            </a:r>
            <a:r>
              <a:rPr lang="ru-RU" b="1" dirty="0" smtClean="0">
                <a:solidFill>
                  <a:srgbClr val="002060"/>
                </a:solidFill>
              </a:rPr>
              <a:t>– выплачиваемые из бюджета средства (социальные выплаты населению, финансовое обеспечение госучреждений, капитальное строительство и др.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051720" y="4005064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6300192" y="4005064"/>
            <a:ext cx="1080120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0"/>
            <a:ext cx="60104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Понятие «БЮДЖЕТ»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324544" y="0"/>
            <a:ext cx="9828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Гражданин, его участие в бюджетном процессе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328" y="1340768"/>
            <a:ext cx="60486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Помогает формировать доходную часть бюджета (например, налог на доходы физических лиц)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5445224"/>
            <a:ext cx="5940152" cy="11984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Получает социальные гарантии - расходная часть бюджета (образование, культура, здравоохранение, социальная поддержка и др.)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5976" y="2924944"/>
            <a:ext cx="3744416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139952" y="2060848"/>
            <a:ext cx="42484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 налогоплательщик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11960" y="4437112"/>
            <a:ext cx="43924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Как получатель социальных гарантий </a:t>
            </a:r>
            <a:endParaRPr lang="ru-RU" b="1" dirty="0"/>
          </a:p>
        </p:txBody>
      </p:sp>
      <p:pic>
        <p:nvPicPr>
          <p:cNvPr id="2050" name="Picture 2" descr="C:\Users\Хеда\Desktop\tsjr6cNuf_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2856"/>
            <a:ext cx="2987824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67544" y="260648"/>
            <a:ext cx="835292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Основные параметры бюджета Ленинского сельского поселения на 2022-2024 Гг.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тыс.руб.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ru-RU" sz="2800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Хеда\Desktop\ceUlqJFI8S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365104"/>
            <a:ext cx="4752528" cy="2232248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870152" y="1785926"/>
            <a:ext cx="198766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2023г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10686,4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10686,4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1868" y="1928802"/>
            <a:ext cx="1902957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2024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г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Доходы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9805,4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9805,4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00192" y="2780928"/>
            <a:ext cx="187064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2025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b="1" dirty="0" smtClean="0"/>
              <a:t>9735</a:t>
            </a:r>
            <a:r>
              <a:rPr lang="ru-RU" b="1" dirty="0" smtClean="0"/>
              <a:t>,0</a:t>
            </a:r>
            <a:endParaRPr lang="ru-RU" b="1" dirty="0" smtClean="0"/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b="1" dirty="0" smtClean="0"/>
              <a:t>9735</a:t>
            </a:r>
            <a:r>
              <a:rPr lang="ru-RU" b="1" dirty="0" smtClean="0"/>
              <a:t>,0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3861048"/>
            <a:ext cx="460851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3 года дефицит равен 0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ОБЪЕМ ПОСТУПЛЕНИЙ ДОХОДОВ БЮДЖЕТА ЛЕНИНСКОГО СЕЛЬСКОГО ПОСЕЛЕНИЯ НА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2023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2025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годы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888023"/>
              </p:ext>
            </p:extLst>
          </p:nvPr>
        </p:nvGraphicFramePr>
        <p:xfrm>
          <a:off x="-1" y="850597"/>
          <a:ext cx="8460433" cy="60074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508105"/>
                <a:gridCol w="1080120"/>
                <a:gridCol w="864096"/>
                <a:gridCol w="1008112"/>
              </a:tblGrid>
              <a:tr h="354229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2023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2024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2025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</a:tr>
              <a:tr h="35422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НАЛОГОВЫЕ ДОХОДЫ И НЕНАЛОГОВЫЕ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8 538,2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8 579,7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8 622,8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i="1" dirty="0" smtClean="0"/>
                        <a:t>     в том числе</a:t>
                      </a:r>
                      <a:r>
                        <a:rPr lang="ru-RU" sz="1300" dirty="0" smtClean="0"/>
                        <a:t>: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НДФЛ, доходы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1 017,7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1 058,4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1 100,7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товары (работы, услуги), реализуемые на территории РФ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имущество физ.лиц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144,0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144,0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144,0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Единый сельскохозяйственный налог	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3 008,1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3 008,1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3 008,1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Земельный налог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3 507,8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3 507,8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3 507,8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Государственная пошлина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840,5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840,5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840,5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Платежи при пользовании природными ресурсами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оказания платных услуг (работ) и компенсации затрат государства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продажи материальных и нематериальных активов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Административные платежи и сборы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Штрафы, санкции, возмещение ущерба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12,7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13,2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13,7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БЕЗВОЗМЕЗДНЫЕ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ПОСТУПЛЕНИЯ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2 148,2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1 225,7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1 112,2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ИТОГО</a:t>
                      </a:r>
                      <a:r>
                        <a:rPr lang="ru-RU" sz="1400" b="1" baseline="0" dirty="0" smtClean="0"/>
                        <a:t> (Д</a:t>
                      </a:r>
                      <a:r>
                        <a:rPr lang="ru-RU" sz="1400" b="1" dirty="0" smtClean="0"/>
                        <a:t>ОХОДЫ)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10 686,4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9 805,4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9 735,0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332656"/>
            <a:ext cx="8064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ДОХОДОВ БЮДЖЕТА ЛЕНИНСКОГО СЕЛЬСКОГО ПОСЕЛЕНИЯ НА </a:t>
            </a:r>
            <a:r>
              <a:rPr lang="ru-RU" sz="2200" dirty="0" smtClean="0"/>
              <a:t>2023-2025 </a:t>
            </a:r>
            <a:r>
              <a:rPr lang="ru-RU" sz="2200" dirty="0" smtClean="0"/>
              <a:t>ГОДЫ (ТЫС.РУБ.)</a:t>
            </a:r>
            <a:endParaRPr lang="ru-RU" sz="22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3824200"/>
              </p:ext>
            </p:extLst>
          </p:nvPr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</TotalTime>
  <Words>995</Words>
  <Application>Microsoft Office PowerPoint</Application>
  <PresentationFormat>Экран (4:3)</PresentationFormat>
  <Paragraphs>254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Бюджет для граждан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UserPC</cp:lastModifiedBy>
  <cp:revision>80</cp:revision>
  <dcterms:created xsi:type="dcterms:W3CDTF">2017-12-11T11:43:42Z</dcterms:created>
  <dcterms:modified xsi:type="dcterms:W3CDTF">2022-11-15T11:40:42Z</dcterms:modified>
</cp:coreProperties>
</file>